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59" r:id="rId4"/>
    <p:sldId id="285" r:id="rId5"/>
    <p:sldId id="288" r:id="rId6"/>
    <p:sldId id="286" r:id="rId7"/>
    <p:sldId id="260" r:id="rId8"/>
    <p:sldId id="287" r:id="rId9"/>
    <p:sldId id="273" r:id="rId10"/>
    <p:sldId id="261" r:id="rId11"/>
    <p:sldId id="264" r:id="rId12"/>
    <p:sldId id="262" r:id="rId13"/>
    <p:sldId id="279" r:id="rId14"/>
    <p:sldId id="284" r:id="rId15"/>
    <p:sldId id="265" r:id="rId16"/>
    <p:sldId id="266" r:id="rId17"/>
    <p:sldId id="267" r:id="rId18"/>
    <p:sldId id="268" r:id="rId19"/>
    <p:sldId id="269" r:id="rId20"/>
    <p:sldId id="270" r:id="rId21"/>
    <p:sldId id="278" r:id="rId22"/>
    <p:sldId id="283" r:id="rId23"/>
    <p:sldId id="276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5877272"/>
            <a:ext cx="9144000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0" y="1124744"/>
            <a:ext cx="9144000" cy="20162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3185"/>
          <a:stretch/>
        </p:blipFill>
        <p:spPr>
          <a:xfrm>
            <a:off x="6878607" y="108083"/>
            <a:ext cx="598580" cy="685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51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3200" b="1" dirty="0" smtClean="0"/>
              <a:t>IV</a:t>
            </a:r>
            <a:r>
              <a:rPr lang="ru-RU" sz="3200" b="1" dirty="0" smtClean="0"/>
              <a:t> Международный Социально-трудовой форум «Социальная сплоченность. Открытое общество. Равные возможности»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442357" y="4557602"/>
            <a:ext cx="220521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/>
              <a:t>Содействуя будущему семьи</a:t>
            </a:r>
            <a:endParaRPr lang="ru-RU" sz="18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75122" y="6111884"/>
            <a:ext cx="252067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Ульяновск</a:t>
            </a:r>
          </a:p>
          <a:p>
            <a:r>
              <a:rPr lang="ru-RU" sz="1800" dirty="0" smtClean="0"/>
              <a:t>24-26 октября 2017</a:t>
            </a:r>
            <a:endParaRPr lang="ru-RU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36" y="205189"/>
            <a:ext cx="607793" cy="50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1" y="192682"/>
            <a:ext cx="1872208" cy="5152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18142" r="12173" b="25934"/>
          <a:stretch/>
        </p:blipFill>
        <p:spPr>
          <a:xfrm>
            <a:off x="4031719" y="-11005"/>
            <a:ext cx="1515472" cy="83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r="24743"/>
          <a:stretch/>
        </p:blipFill>
        <p:spPr>
          <a:xfrm>
            <a:off x="5364088" y="160845"/>
            <a:ext cx="820857" cy="578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32" y="108084"/>
            <a:ext cx="568261" cy="5682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" b="-8863"/>
          <a:stretch/>
        </p:blipFill>
        <p:spPr>
          <a:xfrm>
            <a:off x="2707723" y="108084"/>
            <a:ext cx="866368" cy="639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87" y="205188"/>
            <a:ext cx="1072884" cy="4452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26" y="108084"/>
            <a:ext cx="503893" cy="701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5464"/>
            <a:ext cx="710579" cy="4441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451607" y="3529008"/>
            <a:ext cx="4071756" cy="439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Стратегическая сессия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0505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2609" y="1340768"/>
            <a:ext cx="366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ЭКСПЕРТЫ - НОРМОТРАНСЛЯТОРЫ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5" y="68120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475107"/>
              </p:ext>
            </p:extLst>
          </p:nvPr>
        </p:nvGraphicFramePr>
        <p:xfrm>
          <a:off x="1043608" y="1764700"/>
          <a:ext cx="7012876" cy="195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383"/>
                <a:gridCol w="4509493"/>
              </a:tblGrid>
              <a:tr h="693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ДЕЛЕГИРОВАН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ГРУППУ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53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Лапушкина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 Любовь Викторовна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№ 5 тема: Молодое поколение — надежное будущее России</a:t>
                      </a:r>
                      <a:endParaRPr lang="ru-RU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0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Гагина Маргарита Борисовна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№ 11 тема: Сбережение и приумножение народа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99592" y="4653136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«Задача «</a:t>
            </a:r>
            <a:r>
              <a:rPr lang="ru-RU" sz="1600" dirty="0" err="1"/>
              <a:t>нормотрансляторов</a:t>
            </a:r>
            <a:r>
              <a:rPr lang="ru-RU" sz="1600" dirty="0"/>
              <a:t>»: </a:t>
            </a:r>
          </a:p>
          <a:p>
            <a:r>
              <a:rPr lang="ru-RU" sz="1600" dirty="0"/>
              <a:t>- Донести до других участников содержание норм и миссию своей Тематической группы. </a:t>
            </a:r>
          </a:p>
          <a:p>
            <a:r>
              <a:rPr lang="ru-RU" sz="1600" dirty="0"/>
              <a:t>- Принять участие в работе «опыляемой» группы до конца первого дня. </a:t>
            </a:r>
          </a:p>
          <a:p>
            <a:r>
              <a:rPr lang="ru-RU" sz="1600" dirty="0"/>
              <a:t>- Каждая Тематическая группа выделяет до 5 </a:t>
            </a:r>
            <a:r>
              <a:rPr lang="ru-RU" sz="1600" dirty="0" err="1"/>
              <a:t>нормотрансляторов</a:t>
            </a:r>
            <a:r>
              <a:rPr lang="ru-RU" sz="1600" dirty="0"/>
              <a:t> и Лидер согласовывается с выбранными группами о взаимодействии и направлении к ним </a:t>
            </a:r>
            <a:r>
              <a:rPr lang="ru-RU" sz="1600" dirty="0" err="1"/>
              <a:t>нормотрансляторов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67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7281" y="1627098"/>
            <a:ext cx="366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ЭКСПЕРТЫ - НОРМОТРАНСЛЯТОРЫ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63526" y="851375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84021"/>
              </p:ext>
            </p:extLst>
          </p:nvPr>
        </p:nvGraphicFramePr>
        <p:xfrm>
          <a:off x="1964135" y="2161243"/>
          <a:ext cx="5596314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6314"/>
              </a:tblGrid>
              <a:tr h="3746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ПРОСЬБА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ДЕЛЕГИРОВАТЬ ЭКСПЕРТОВ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ИЗ ГРУППЫ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8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115616" y="1701376"/>
            <a:ext cx="7187135" cy="346247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b="1" dirty="0" smtClean="0">
                <a:latin typeface="+mj-lt"/>
              </a:rPr>
              <a:t>СОГЛАСОВАНИЕ СПИСКОВ НОРМОТРАНСЛЯТОРОВ – ВСТРЕЧА ШТАБА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1121423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9875" y="1340768"/>
            <a:ext cx="2023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ПРАВИЛА ГРУППЫ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5" y="68120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267001"/>
              </p:ext>
            </p:extLst>
          </p:nvPr>
        </p:nvGraphicFramePr>
        <p:xfrm>
          <a:off x="899592" y="1844824"/>
          <a:ext cx="7056283" cy="432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227"/>
                <a:gridCol w="5617056"/>
              </a:tblGrid>
              <a:tr h="63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(принятые)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58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Слушать внимательно, не перебивая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Быть объективными 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группа должна быть организована на постоянной основе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регулярность обмена достоверной и полной информации,обмен опыта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постоянный состав организационной группы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использование интернет ресурса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вовлечение большего количества  людей 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0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ОБРАЗ БУДУЩЕГО - СБОРКА</a:t>
            </a: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24283" y="1039921"/>
            <a:ext cx="6442872" cy="246990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600" b="1" dirty="0" smtClean="0">
                <a:latin typeface="+mj-lt"/>
              </a:rPr>
              <a:t>ЗАДАНИЕ КАЖДОМУ УЧАСТНИКУ ГРУППЫ </a:t>
            </a:r>
          </a:p>
          <a:p>
            <a:endParaRPr lang="ru-RU" b="1" dirty="0">
              <a:latin typeface="+mj-lt"/>
            </a:endParaRPr>
          </a:p>
          <a:p>
            <a:r>
              <a:rPr lang="ru-RU" dirty="0"/>
              <a:t>- Описать свой проект для представления группе на следующий день;</a:t>
            </a:r>
          </a:p>
          <a:p>
            <a:r>
              <a:rPr lang="ru-RU" dirty="0"/>
              <a:t>- Описать свои компетенции, которыми готов делиться по запросу от участников группы и сформулировать запрос к участникам группы на необходимые компетенции, по которым считает необходимым свой личностный рост.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3121" y="2171510"/>
            <a:ext cx="3043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ДЕНЬ ВТОРОЙ</a:t>
            </a:r>
            <a:endParaRPr lang="ru-RU" sz="2800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395536" y="931064"/>
            <a:ext cx="8280920" cy="6317112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600" b="1" dirty="0" smtClean="0">
                <a:latin typeface="+mj-lt"/>
              </a:rPr>
              <a:t>ЗАДАЧИ ВТОРОГО ДНЯ СЕССИИ</a:t>
            </a:r>
          </a:p>
          <a:p>
            <a:r>
              <a:rPr lang="ru-RU" sz="1600" dirty="0"/>
              <a:t>На основании коллективно сформулированного Образа будущего (ОБ), Тематические группы выстраивают контур темы – формируют общий список контрагентов (в связке с ожидаемыми эффектами) и </a:t>
            </a:r>
            <a:r>
              <a:rPr lang="ru-RU" sz="1600" dirty="0" err="1"/>
              <a:t>рейтингованием</a:t>
            </a:r>
            <a:r>
              <a:rPr lang="ru-RU" sz="1600" dirty="0"/>
              <a:t> определяют ключевых КА, с которыми выстраивается работа на первом этапе.</a:t>
            </a:r>
          </a:p>
          <a:p>
            <a:r>
              <a:rPr lang="ru-RU" sz="1600" dirty="0"/>
              <a:t>Затем формируется список инициатив и проектов, актуальных для каждой темы. </a:t>
            </a:r>
          </a:p>
          <a:p>
            <a:r>
              <a:rPr lang="ru-RU" sz="1600" dirty="0"/>
              <a:t>После этого группы переходят к построению Дорожных карт и определяют струны (направления), по которым проектируется деятельность для достижения ОБ. Рекомендуемый набор струн: События, Медиа, Власть и нормотворчество, Команда, Ресурсы, Струны по ключевым контрагентам (рекомендуется проектирование на </a:t>
            </a:r>
            <a:r>
              <a:rPr lang="ru-RU" sz="1600" dirty="0" err="1"/>
              <a:t>стратсессии</a:t>
            </a:r>
            <a:r>
              <a:rPr lang="ru-RU" sz="1600" dirty="0"/>
              <a:t> не более чем 7 струн). Для каждой группы проработка нормативных барьеров обязательна.</a:t>
            </a:r>
          </a:p>
          <a:p>
            <a:r>
              <a:rPr lang="ru-RU" sz="1600" dirty="0"/>
              <a:t>В конце второго дня на пленарном заседании-Смотре экспертам, выбранным с помощью рейтинга из числа самих участников тематических групп, представляются презентации Дорожных карт, сформированных на основе Образа будущего (первый день). 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Для всех групп сквозное направления: </a:t>
            </a:r>
          </a:p>
          <a:p>
            <a:r>
              <a:rPr lang="ru-RU" sz="1600" dirty="0"/>
              <a:t>- нормативно-правовые и административные барьеры, законодательные инициативы.</a:t>
            </a:r>
          </a:p>
          <a:p>
            <a:r>
              <a:rPr lang="ru-RU" sz="1600" dirty="0"/>
              <a:t>- модель работы Тематической группы в регионе, на примере Ульяновской области.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На Смотре Большое жюри рассматривает презентации Тематических групп с точки зрения оказания поддержки. Поддержка может быть оказана исключительно в проектной логике, на основании предложений группы и заявленной ответственности лидеров групп и конкретных проектов.</a:t>
            </a:r>
          </a:p>
          <a:p>
            <a:endParaRPr lang="en-A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3631" y="1235691"/>
            <a:ext cx="3573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РЕЙТИНГ ПРОЕКТОВ, ИНИЦИАТИВ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49743"/>
              </p:ext>
            </p:extLst>
          </p:nvPr>
        </p:nvGraphicFramePr>
        <p:xfrm>
          <a:off x="1960485" y="1769836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РЕЙТИНГ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ПРОЕКТ,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ИНИЦИАТИВА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73396" y="4465963"/>
            <a:ext cx="63710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Знакомство начинается с представления проекта несколькими тезисами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59879" y="1039921"/>
            <a:ext cx="6442872" cy="346247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b="1" dirty="0" smtClean="0">
                <a:latin typeface="+mj-lt"/>
              </a:rPr>
              <a:t>ОПИСАНИЕ КЛЮЧЕВЫХ ПРОЕКТОВ/ИНИЦИАТИВ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4142" y="1268760"/>
            <a:ext cx="6442872" cy="403956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600" b="1" dirty="0" smtClean="0">
                <a:latin typeface="+mj-lt"/>
              </a:rPr>
              <a:t>ЗАДАЧИ ПЕРВОГО ДНЯ СЕССИИ</a:t>
            </a:r>
          </a:p>
          <a:p>
            <a:endParaRPr lang="ru-RU" sz="1200" dirty="0">
              <a:latin typeface="+mj-lt"/>
            </a:endParaRPr>
          </a:p>
          <a:p>
            <a:r>
              <a:rPr lang="ru-RU" sz="2000" dirty="0"/>
              <a:t>Мы ответим на актуальные вопросы и придём к общему видению совместного будущего, сверим основные шаги в его достижении, измерим собственный потенциал и определим преодолеваемые барьеры.</a:t>
            </a:r>
          </a:p>
          <a:p>
            <a:endParaRPr lang="ru-RU" sz="2000" dirty="0"/>
          </a:p>
          <a:p>
            <a:r>
              <a:rPr lang="ru-RU" sz="2000" dirty="0"/>
              <a:t>Практически на всех сегодняшних мероприятиях звучит один и тот же тезис: у нас есть стратегии, программы инновационного развития, программы научно-технического развития, дорожные карты, но до сих пор нет единого понимания целевой модели, которая была бы принята сообществом.</a:t>
            </a:r>
          </a:p>
          <a:p>
            <a:endParaRPr lang="ru-RU" sz="1200" dirty="0" smtClean="0">
              <a:latin typeface="+mj-lt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650736" y="517299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/>
              <a:t>Содействуя будущему семьи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8439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0550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+mj-lt"/>
              </a:rPr>
              <a:t>КОНТУР </a:t>
            </a:r>
            <a:r>
              <a:rPr lang="ru-RU" b="1" dirty="0" smtClean="0">
                <a:latin typeface="+mj-lt"/>
              </a:rPr>
              <a:t>ПРОЕКТА</a:t>
            </a:r>
            <a:endParaRPr lang="ru-RU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47774"/>
              </p:ext>
            </p:extLst>
          </p:nvPr>
        </p:nvGraphicFramePr>
        <p:xfrm>
          <a:off x="1917572" y="160655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КОНТАРГЕНТЫ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8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ДОРОЖНАЯ КАРТА</a:t>
            </a: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ru-RU" b="1" dirty="0" smtClean="0">
                <a:latin typeface="+mj-lt"/>
              </a:rPr>
              <a:t>Струны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Власть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События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Медиа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Команда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Ресурсы</a:t>
            </a:r>
          </a:p>
        </p:txBody>
      </p:sp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6034" y="1344953"/>
            <a:ext cx="219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РОЛИ - ИЗМЕНЕНИЯ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72279" y="717514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63802"/>
              </p:ext>
            </p:extLst>
          </p:nvPr>
        </p:nvGraphicFramePr>
        <p:xfrm>
          <a:off x="1971173" y="1896753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943"/>
                <a:gridCol w="4757057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РОЛИ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68112" y="4723509"/>
            <a:ext cx="6437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рейтингуем</a:t>
            </a:r>
            <a:r>
              <a:rPr lang="ru-RU" dirty="0" smtClean="0"/>
              <a:t>, не ограничиваем кол-во ролей к одной норме и наоборот. Роли – субъекты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ДОРОЖНАЯ КАРТА – СТАРТОВЫЕ ДЕЙСТВИЯ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16259"/>
              </p:ext>
            </p:extLst>
          </p:nvPr>
        </p:nvGraphicFramePr>
        <p:xfrm>
          <a:off x="755576" y="1772816"/>
          <a:ext cx="79928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0550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СОСТАВ ГРУППЫ</a:t>
            </a:r>
            <a:endParaRPr lang="ru-RU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25912"/>
              </p:ext>
            </p:extLst>
          </p:nvPr>
        </p:nvGraphicFramePr>
        <p:xfrm>
          <a:off x="1917572" y="160655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ОБЪЯВЛЕННЫЕ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ДЕЙСТВИЯ В РАМКАХ ГРУППЫ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774026"/>
              </p:ext>
            </p:extLst>
          </p:nvPr>
        </p:nvGraphicFramePr>
        <p:xfrm>
          <a:off x="755576" y="1340768"/>
          <a:ext cx="7531670" cy="5396607"/>
        </p:xfrm>
        <a:graphic>
          <a:graphicData uri="http://schemas.openxmlformats.org/drawingml/2006/table">
            <a:tbl>
              <a:tblPr firstRow="1" bandRow="1"/>
              <a:tblGrid>
                <a:gridCol w="2184243"/>
                <a:gridCol w="2184243"/>
                <a:gridCol w="3163184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1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Семьи  без острых социальных проблем не обращаются за помощью, но испытывают тревогу перед ответственностью,  государство не вольно поощряет иждивенцев (вынужденно )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Благополучная семья должна быть поддержана обществом и финансово в том числе. Льготы даются родителям, выполняющие соответствующие обязательства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Малый процент семей получает поддержку при решении жилищного вопроса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Значит.  количество жилищных программ позволяющие молодой семье с ребенком решить жилищные  вопросы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Достаточно поздний возраст вступления в брак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Адекватное отношение к бракам юного возраста, в возрасте совершеннолетия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4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Государство невольно поощряет иждивенчество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Полноценная (не обязательно финансовая) поддержка семей, 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5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Крайне затруднены больничные листы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Сохранение заработной платы на время больничного, Система социального сопровождения болеющих дома детей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6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Отсутствие заинтересованности работодателей в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соц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 ориентирование раб по поддержки семьи,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поддержка и стимулирование работодателей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7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Простая процедура развода семей с детьми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8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8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Отсутствие религиозного воспитания, отсутствует мужское воспитание в семье и детский учреждениях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Наличие религиозного воспитания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476200" y="908720"/>
            <a:ext cx="459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НОРМЫ НАСТОЯЩЕГО – НОРМЫ БУДУЩЕГО</a:t>
            </a:r>
            <a:endParaRPr lang="ru-RU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6200" y="404664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/>
              <a:t>Содействуя будущему семьи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1"/>
          <p:cNvSpPr/>
          <p:nvPr/>
        </p:nvSpPr>
        <p:spPr>
          <a:xfrm>
            <a:off x="1476200" y="908720"/>
            <a:ext cx="459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НОРМЫ НАСТОЯЩЕГО – НОРМЫ БУДУЩЕГО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496" y="415007"/>
            <a:ext cx="65420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42937"/>
              </p:ext>
            </p:extLst>
          </p:nvPr>
        </p:nvGraphicFramePr>
        <p:xfrm>
          <a:off x="816119" y="1412776"/>
          <a:ext cx="7560840" cy="5215124"/>
        </p:xfrm>
        <a:graphic>
          <a:graphicData uri="http://schemas.openxmlformats.org/drawingml/2006/table">
            <a:tbl>
              <a:tblPr firstRow="1" bandRow="1"/>
              <a:tblGrid>
                <a:gridCol w="2184243"/>
                <a:gridCol w="2184243"/>
                <a:gridCol w="3192354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Отсутствие религиозного воспитания, отсутствует мужское воспитание в семье и детский учреждениях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Наличие религиозного воспитания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Отсутствие времени и умения дать необходимое родительское  участие(некомпетенция) 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развитые родительские компетенции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Отсутствие в системе образования любого предмета семейного воспитания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Проработка достойного курса и подхода к семейному воспитанию в образовательных учреждениях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Отсутствие функции сопровождения семей группы риска (СОП)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Социальный патронаж и обязательства родителей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Не вольное поощрение иждивенчества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Поддержка рабочей и предпринимательской активности родителей многодетных  семей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Оказание адресной помощи без ответных обязательств со стороны родителей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Социальный контракт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Возраст заключения  брака 18 лет, родовой сертификат  прикреплен к территории Уо , социальные  льготы положены только  малообесп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Заключение брака 16 лет,Родовой сертификат действует по всей территории, соц льготы всем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Работающий  отец,= отсутствующий отец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Наличие работы, вместе проживание семьи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70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9876" y="120891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ОБРАЗ БУДУЩЕГО - СБОРКА</a:t>
            </a:r>
          </a:p>
          <a:p>
            <a:endParaRPr lang="ru-RU" sz="1400" b="1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5484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1628800"/>
            <a:ext cx="58143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Улучшить качество жизни семей с детьми, оно будет соответствовать государственным стандартам. Семьи с уверенностью в завтрашнем дне будут рожать </a:t>
            </a:r>
            <a:r>
              <a:rPr lang="ru-RU" dirty="0" smtClean="0">
                <a:solidFill>
                  <a:srgbClr val="002060"/>
                </a:solidFill>
              </a:rPr>
              <a:t>последующих </a:t>
            </a:r>
            <a:r>
              <a:rPr lang="ru-RU" dirty="0">
                <a:solidFill>
                  <a:srgbClr val="002060"/>
                </a:solidFill>
              </a:rPr>
              <a:t>детей. Больше самодостаточных реализованных семей, меньше семей СОП, увеличение рождаемости.</a:t>
            </a:r>
          </a:p>
        </p:txBody>
      </p:sp>
    </p:spTree>
    <p:extLst>
      <p:ext uri="{BB962C8B-B14F-4D97-AF65-F5344CB8AC3E}">
        <p14:creationId xmlns:p14="http://schemas.microsoft.com/office/powerpoint/2010/main" val="244219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967543"/>
              </p:ext>
            </p:extLst>
          </p:nvPr>
        </p:nvGraphicFramePr>
        <p:xfrm>
          <a:off x="1259632" y="1916832"/>
          <a:ext cx="6552729" cy="2516120"/>
        </p:xfrm>
        <a:graphic>
          <a:graphicData uri="http://schemas.openxmlformats.org/drawingml/2006/table">
            <a:tbl>
              <a:tblPr firstRow="1" bandRow="1"/>
              <a:tblGrid>
                <a:gridCol w="2184243"/>
                <a:gridCol w="2184243"/>
                <a:gridCol w="2184243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17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Разведенные родители не в полной мере обеспечивают права детей на присутствие обоих родителей в их жизни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разведенные родители обеспечивают права ребенка на присутствие двух родителей 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недостаточное освещение теневых подробностей семьи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корректное освещение семейных ценностей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родители с детьми не имеют возможности у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Сокращение рабочего дня, формирование рабочего гибкого рынка труда( ненормированный рабочий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день,гибкий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 график удаленная работа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5484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46704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237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33023" y="1710896"/>
            <a:ext cx="223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БАРЬЕРЫ ПЕРЕХОДА</a:t>
            </a:r>
            <a:endParaRPr lang="ru-RU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608744"/>
              </p:ext>
            </p:extLst>
          </p:nvPr>
        </p:nvGraphicFramePr>
        <p:xfrm>
          <a:off x="1259632" y="2204864"/>
          <a:ext cx="7056784" cy="403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393"/>
                <a:gridCol w="1513391"/>
              </a:tblGrid>
              <a:tr h="461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БАРЬЕР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НОМЕРА НОРМ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5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Недостаточное законодательное регулирование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Отсутствие образование и участия родителей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отсутствие трудового воспитания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эгоизм в семье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Изменение нормативной базы, изменяющий статус семьи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низкий доход семей, черная зп, высокая ипотека. Экономические меры поддержки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неправильная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конц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 поддержки семей статуса СОП в ущерб интересам благополучия, отсутствие на уровне государственном уровне поддержки  молодой семьи, отсутствие на государственном уровне мер стимулирования  работодателя,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5484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 fontAlgn="ctr">
              <a:spcBef>
                <a:spcPts val="0"/>
              </a:spcBef>
            </a:pPr>
            <a:r>
              <a:rPr lang="ru-RU" b="1" dirty="0">
                <a:solidFill>
                  <a:srgbClr val="FFFFFF"/>
                </a:solidFill>
                <a:latin typeface="Calibri (Основной текст)"/>
              </a:rPr>
              <a:t>№</a:t>
            </a:r>
            <a:endParaRPr lang="ru-RU" sz="4400" dirty="0">
              <a:latin typeface="Arial"/>
            </a:endParaRPr>
          </a:p>
          <a:p>
            <a:pPr marL="0" indent="0" algn="ctr">
              <a:spcBef>
                <a:spcPts val="0"/>
              </a:spcBef>
            </a:pPr>
            <a:r>
              <a:rPr lang="ru-RU" b="1" dirty="0">
                <a:solidFill>
                  <a:srgbClr val="FFFFFF"/>
                </a:solidFill>
              </a:rPr>
              <a:t>НОРМЫ  НАСТОЯЩЕГО</a:t>
            </a:r>
            <a:endParaRPr lang="ru-RU" sz="4400" dirty="0">
              <a:latin typeface="Arial"/>
            </a:endParaRPr>
          </a:p>
          <a:p>
            <a:pPr marL="0" algn="ctr" fontAlgn="ctr">
              <a:spcBef>
                <a:spcPts val="0"/>
              </a:spcBef>
            </a:pPr>
            <a:r>
              <a:rPr lang="ru-RU" b="1" dirty="0">
                <a:solidFill>
                  <a:srgbClr val="FFFFFF"/>
                </a:solidFill>
              </a:rPr>
              <a:t>НОРМЫ БУДУЩЕГО</a:t>
            </a:r>
            <a:endParaRPr lang="ru-RU" sz="4400" dirty="0">
              <a:latin typeface="Arial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440662"/>
              </p:ext>
            </p:extLst>
          </p:nvPr>
        </p:nvGraphicFramePr>
        <p:xfrm>
          <a:off x="1043608" y="1123693"/>
          <a:ext cx="7344816" cy="5058914"/>
        </p:xfrm>
        <a:graphic>
          <a:graphicData uri="http://schemas.openxmlformats.org/drawingml/2006/table">
            <a:tbl>
              <a:tblPr firstRow="1" bandRow="1"/>
              <a:tblGrid>
                <a:gridCol w="2184243"/>
                <a:gridCol w="2184243"/>
                <a:gridCol w="2976330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1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Calibri (Основной текст)"/>
                        </a:rPr>
                        <a:t>Семьи  без острых социальных проблем не обращаются за помощью, но испытывают тревогу перед ответственностью,  государство не вольно поощряет иждивенцев (вынужденно ) 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Calibri (Основной текст)"/>
                        </a:rPr>
                        <a:t>Благополучная семья должна быть поддержана обществом и финансово в том числе. Льготы даются родителям, выполняющие соответствующие обязательства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Calibri (Основной текст)"/>
                        </a:rPr>
                        <a:t>Малый процент семей получает поддержку при решении жилищного вопроса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Calibri (Основной текст)"/>
                        </a:rPr>
                        <a:t>Значит.  количество жилищных программ позволяющие молодой семье с ребенком решить жилищные  вопросы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Calibri (Основной текст)"/>
                        </a:rPr>
                        <a:t>Отсутствие заинтересованности работодателей в </a:t>
                      </a:r>
                      <a:r>
                        <a:rPr lang="ru-RU" sz="1200" dirty="0" err="1" smtClean="0">
                          <a:latin typeface="Calibri (Основной текст)"/>
                        </a:rPr>
                        <a:t>соц</a:t>
                      </a:r>
                      <a:r>
                        <a:rPr lang="ru-RU" sz="1200" dirty="0" smtClean="0">
                          <a:latin typeface="Calibri (Основной текст)"/>
                        </a:rPr>
                        <a:t> ориентирование раб по поддержки семьи,</a:t>
                      </a:r>
                      <a:r>
                        <a:rPr lang="ru-RU" sz="1200" baseline="0" dirty="0" smtClean="0">
                          <a:latin typeface="Calibri (Основной текст)"/>
                        </a:rPr>
                        <a:t> </a:t>
                      </a:r>
                      <a:r>
                        <a:rPr lang="ru-RU" sz="1200" dirty="0" smtClean="0">
                          <a:latin typeface="Calibri (Основной текст)"/>
                        </a:rPr>
                        <a:t>поддержка и стимулирование работодателей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Calibri (Основной текст)"/>
                        </a:rPr>
                        <a:t>поддержка и стимулирование работодателей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4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Calibri (Основной текст)"/>
                        </a:rPr>
                        <a:t>Крайне затруднены больничные листы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Calibri (Основной текст)"/>
                        </a:rPr>
                        <a:t>Сохранение заработной платы на время больничного, Система социального сопровождения болеющих дома детей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65484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11760" y="754361"/>
            <a:ext cx="124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Топ нормы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582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33023" y="662590"/>
            <a:ext cx="1062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МИССИЯ</a:t>
            </a:r>
            <a:endParaRPr lang="ru-RU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84307"/>
              </p:ext>
            </p:extLst>
          </p:nvPr>
        </p:nvGraphicFramePr>
        <p:xfrm>
          <a:off x="395536" y="1124744"/>
          <a:ext cx="8424936" cy="562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МИССИЯ</a:t>
                      </a:r>
                      <a:r>
                        <a:rPr lang="ru-RU" sz="1200" baseline="0" dirty="0" smtClean="0"/>
                        <a:t> ОБЩАЯ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Формирование взаимной ответственности семьи и государства</a:t>
                      </a:r>
                      <a:endParaRPr lang="ru-RU" sz="12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Льготы в обмен на обязательства!</a:t>
                      </a:r>
                      <a:endParaRPr lang="ru-RU" sz="12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Побудить государство изменить концепцию семейной политики, переориентировав ее на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взаимоответственные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отношения и взаимодействия: </a:t>
                      </a:r>
                      <a:endParaRPr lang="ru-RU" sz="12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этой целью мы предлагаем сформировать государственно семейные стандарты способствующие реализации семьи в обществе;</a:t>
                      </a:r>
                      <a:endParaRPr lang="ru-RU" sz="12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регулировать труд законодательство в интересах и работодателя и семьи;</a:t>
                      </a:r>
                      <a:endParaRPr lang="ru-RU" sz="12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Сформировать систему семейно- ориентированного образовательного курса</a:t>
                      </a:r>
                      <a:endParaRPr lang="ru-RU" sz="12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640" y="116632"/>
            <a:ext cx="65484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1164</Words>
  <Application>Microsoft Office PowerPoint</Application>
  <PresentationFormat>Экран (4:3)</PresentationFormat>
  <Paragraphs>215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IV Международный Социально-трудовой форум «Социальная сплоченность. Открытое общество. Равные возможности»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RePack by Diakov</cp:lastModifiedBy>
  <cp:revision>28</cp:revision>
  <dcterms:created xsi:type="dcterms:W3CDTF">2017-10-22T11:39:11Z</dcterms:created>
  <dcterms:modified xsi:type="dcterms:W3CDTF">2017-10-24T16:36:03Z</dcterms:modified>
</cp:coreProperties>
</file>