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9" r:id="rId3"/>
    <p:sldId id="260" r:id="rId4"/>
    <p:sldId id="273" r:id="rId5"/>
    <p:sldId id="275" r:id="rId6"/>
    <p:sldId id="285" r:id="rId7"/>
    <p:sldId id="261" r:id="rId8"/>
    <p:sldId id="279" r:id="rId9"/>
    <p:sldId id="284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00" y="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5877272"/>
            <a:ext cx="914400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2016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51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/>
              <a:t>IV</a:t>
            </a:r>
            <a:r>
              <a:rPr lang="ru-RU" sz="3200" b="1" dirty="0" smtClean="0"/>
              <a:t> Международный Социально-трудовой форум «Социальная сплоченность. Открытое общество. Равные возможности»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785786" y="4500570"/>
            <a:ext cx="7929618" cy="585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75122" y="6111884"/>
            <a:ext cx="252067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Ульяновск</a:t>
            </a:r>
          </a:p>
          <a:p>
            <a:r>
              <a:rPr lang="ru-RU" sz="1800" dirty="0" smtClean="0"/>
              <a:t>24-26 октября 2017</a:t>
            </a:r>
            <a:endParaRPr lang="ru-RU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5336" y="205189"/>
            <a:ext cx="607793" cy="50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89" t="18142" r="12173" b="25934"/>
          <a:stretch/>
        </p:blipFill>
        <p:spPr>
          <a:xfrm>
            <a:off x="4031719" y="-11005"/>
            <a:ext cx="1515472" cy="83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48" t="1" b="-8863"/>
          <a:stretch/>
        </p:blipFill>
        <p:spPr>
          <a:xfrm>
            <a:off x="2707723" y="108084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185464"/>
            <a:ext cx="710579" cy="4441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451607" y="3529008"/>
            <a:ext cx="4071756" cy="439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Стратегическая сессия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710505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208919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Рабочие места для инвалидов созданы под компетенции и профессиональные навыки данных лиц. Созданы специальные предприятия для инвалидов. </a:t>
            </a:r>
            <a:endParaRPr lang="ru-RU" sz="1400" dirty="0" smtClean="0"/>
          </a:p>
          <a:p>
            <a:r>
              <a:rPr lang="ru-RU" sz="1400" b="1" dirty="0" smtClean="0"/>
              <a:t>Отсутствует безработица среди инвалидов. Работодатели с удовольствием и большим энтузиазмом берут инвалидов на работу.</a:t>
            </a:r>
            <a:endParaRPr lang="ru-RU" sz="1400" dirty="0" smtClean="0"/>
          </a:p>
          <a:p>
            <a:r>
              <a:rPr lang="ru-RU" sz="1400" b="1" dirty="0" smtClean="0"/>
              <a:t>Программа  добровольного переселения соотечественников из-за рубежа полностью реализована.</a:t>
            </a:r>
            <a:endParaRPr lang="ru-RU" sz="1400" dirty="0" smtClean="0"/>
          </a:p>
          <a:p>
            <a:r>
              <a:rPr lang="ru-RU" sz="1400" b="1" dirty="0" smtClean="0"/>
              <a:t>В 2025 году малоимущие семьи и многодетные семьи находятся на полном соцобеспечении у государства (культурный досуг, школьное питание). Таким семьям предоставляются бесплатные ежегодные путевки в лагеря на юг, бесплатное многодетное обучение детей из многодетных семей в ВУЗах и </a:t>
            </a:r>
            <a:r>
              <a:rPr lang="ru-RU" sz="1400" b="1" dirty="0" err="1" smtClean="0"/>
              <a:t>СУЗах</a:t>
            </a:r>
            <a:r>
              <a:rPr lang="ru-RU" sz="1400" b="1" dirty="0" smtClean="0"/>
              <a:t> без ограничений.</a:t>
            </a:r>
            <a:endParaRPr lang="ru-RU" sz="1400" dirty="0" smtClean="0"/>
          </a:p>
          <a:p>
            <a:r>
              <a:rPr lang="ru-RU" sz="1400" b="1" dirty="0" smtClean="0"/>
              <a:t>Женщины с детьми имеют право работать в гибком графике или удалённо из дома.</a:t>
            </a:r>
            <a:endParaRPr lang="ru-RU" sz="1400" dirty="0" smtClean="0"/>
          </a:p>
          <a:p>
            <a:r>
              <a:rPr lang="ru-RU" sz="1400" b="1" dirty="0" smtClean="0"/>
              <a:t>Разработка и принятие профессиональных стандартов работодателями осуществляется под контролем профсоюзов и государства.</a:t>
            </a:r>
            <a:endParaRPr lang="ru-RU" sz="1400" dirty="0" smtClean="0"/>
          </a:p>
          <a:p>
            <a:r>
              <a:rPr lang="ru-RU" sz="1400" b="1" dirty="0" smtClean="0"/>
              <a:t>Профсоюзные организации являются  действенными защитниками трудовых прав работников.</a:t>
            </a:r>
            <a:endParaRPr lang="ru-RU" sz="1400" dirty="0" smtClean="0"/>
          </a:p>
          <a:p>
            <a:r>
              <a:rPr lang="ru-RU" sz="1400" b="1" dirty="0" smtClean="0"/>
              <a:t>Каждая организация имеет действенный	 коллективный договор.</a:t>
            </a:r>
            <a:endParaRPr lang="ru-RU" sz="1400" dirty="0" smtClean="0"/>
          </a:p>
          <a:p>
            <a:r>
              <a:rPr lang="ru-RU" sz="1400" b="1" dirty="0" smtClean="0"/>
              <a:t>Отсутствуют нарушения трудового законодательства либо они незначительны.</a:t>
            </a:r>
            <a:endParaRPr lang="ru-RU" sz="1400" dirty="0" smtClean="0"/>
          </a:p>
          <a:p>
            <a:r>
              <a:rPr lang="ru-RU" sz="1400" b="1" dirty="0" smtClean="0"/>
              <a:t>Благодаря массовому применению наставничества и передаче мастерства </a:t>
            </a:r>
            <a:endParaRPr lang="ru-RU" sz="1400" dirty="0" smtClean="0"/>
          </a:p>
          <a:p>
            <a:r>
              <a:rPr lang="ru-RU" sz="1400" b="1" dirty="0" smtClean="0"/>
              <a:t>отмечается резкое увеличение профессиональных знаний. </a:t>
            </a:r>
            <a:endParaRPr lang="ru-RU" sz="1400" dirty="0" smtClean="0"/>
          </a:p>
          <a:p>
            <a:r>
              <a:rPr lang="ru-RU" sz="1400" b="1" dirty="0" smtClean="0"/>
              <a:t>Создана </a:t>
            </a:r>
            <a:r>
              <a:rPr lang="ru-RU" sz="1400" b="1" dirty="0" smtClean="0"/>
              <a:t>система поддержки талантливых студентов и аспирантов.</a:t>
            </a:r>
            <a:endParaRPr lang="ru-RU" sz="1400" dirty="0" smtClean="0"/>
          </a:p>
          <a:p>
            <a:r>
              <a:rPr lang="ru-RU" sz="1400" b="1" dirty="0" smtClean="0"/>
              <a:t>Во всех детских садах введена ранняя профориентация. </a:t>
            </a:r>
          </a:p>
          <a:p>
            <a:r>
              <a:rPr lang="ru-RU" sz="1400" b="1" dirty="0" smtClean="0"/>
              <a:t>Открыто (сдано в эксплуатацию) не менее 26 новых спортивных объектов (не менее, чем по одному в каждом муниципальном районе).</a:t>
            </a:r>
            <a:endParaRPr lang="ru-RU" sz="1400" dirty="0" smtClean="0"/>
          </a:p>
          <a:p>
            <a:r>
              <a:rPr lang="ru-RU" sz="1400" b="1" dirty="0" smtClean="0"/>
              <a:t>Проблема экологии решена благодаря созданию экологически чистых производств.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4316307"/>
              </p:ext>
            </p:extLst>
          </p:nvPr>
        </p:nvGraphicFramePr>
        <p:xfrm>
          <a:off x="357156" y="2081057"/>
          <a:ext cx="8643999" cy="3605346"/>
        </p:xfrm>
        <a:graphic>
          <a:graphicData uri="http://schemas.openxmlformats.org/drawingml/2006/table">
            <a:tbl>
              <a:tblPr firstRow="1" bandRow="1"/>
              <a:tblGrid>
                <a:gridCol w="714382"/>
                <a:gridCol w="3607617"/>
                <a:gridCol w="3464745"/>
                <a:gridCol w="857255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Рейтинг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Критически низкий уровень заработной платы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МРОТ не ниже 2 прожиточных минимумов, тарифная часть (оклад) заработной платы не ниже 75%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333313(16)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Не закреплено понятие «дистанционные виды занятости»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Закрепить в трудовом кодексе понятие «дистанционный вид занятости»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3211(7)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Центр занятости – выдача пособий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Центр занятости – трудоустройство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223(7)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Требования стажа работы от молодого специалиста, низкая заработная плата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Прием молодых специалистов без стажа работы, достойная заработная плата 20-30 тысяч рублей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122(5)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Привязка МЗП, МРОТ к некорректному расчету прожиточному минимуму и потребительской корзины, включающие стимулирующие и компенсационные выплаты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Выработка объективной методики расчета и установление минимальной заработной платы не ниже прожиточного минимума +25%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311(5)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Отсутствие индексации заработной платы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Создание региональной системы индикаторов роста заработной платы по отраслевому признаку и контролю исполнения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32(5)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Отсутствие участия капитала благополучия граждан от продажи природных ресурсов государством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Формирование фонда при Центробанке с распределением капитала гражданам РФ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212(5)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449411" y="1612435"/>
            <a:ext cx="459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НОРМЫ НАСТОЯЩЕГО – НОРМЫ БУДУЩЕГО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223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БАРЬЕРЫ ПЕРЕХОДА</a:t>
            </a:r>
            <a:endParaRPr lang="ru-RU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9268" y="935173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0784953"/>
              </p:ext>
            </p:extLst>
          </p:nvPr>
        </p:nvGraphicFramePr>
        <p:xfrm>
          <a:off x="500034" y="2245041"/>
          <a:ext cx="8215370" cy="3827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510"/>
                <a:gridCol w="1761860"/>
              </a:tblGrid>
              <a:tr h="5787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БАРЬЕР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НОРМ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303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Некорректный расчет прожиточного минимума, категорическое нежелание органов власти приравнять МРОТ к существующему прожиточному минимуму, отсутствие ежегодной индексации, «зарплата в конвертах», теневой бизнес, высокие отчисления в внебюджетные фонды работодателей, налоги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Средняя заработная плата – 30 -35 тысяч рублей </a:t>
                      </a:r>
                    </a:p>
                  </a:txBody>
                  <a:tcPr marL="68580" marR="68580" marT="0" marB="0"/>
                </a:tc>
              </a:tr>
              <a:tr h="1303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Отсутствие законодательного нормативного понятия «дистанционный вид занятости»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Закрепить в трудовом кодексе понятие «дистанционный вид занятости»</a:t>
                      </a:r>
                    </a:p>
                  </a:txBody>
                  <a:tcPr marL="68580" marR="68580" marT="0" marB="0"/>
                </a:tc>
              </a:tr>
              <a:tr h="641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действующее законодательство «Закон о занятости населения» от 19.04.1991 года (1032), неформальная занятость, бюрократия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Центр занятости – трудоустройство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106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МИССИЯ</a:t>
            </a:r>
            <a:endParaRPr lang="ru-RU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9268" y="935173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</a:p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9745327"/>
              </p:ext>
            </p:extLst>
          </p:nvPr>
        </p:nvGraphicFramePr>
        <p:xfrm>
          <a:off x="285720" y="2245040"/>
          <a:ext cx="8715436" cy="969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436"/>
              </a:tblGrid>
              <a:tr h="4906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МИССИЯ</a:t>
                      </a:r>
                      <a:r>
                        <a:rPr lang="ru-RU" sz="1200" baseline="0" dirty="0" smtClean="0"/>
                        <a:t> ОБЩАЯ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79001">
                <a:tc>
                  <a:txBody>
                    <a:bodyPr/>
                    <a:lstStyle/>
                    <a:p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Достойный труд – основа социального государства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6086130"/>
              </p:ext>
            </p:extLst>
          </p:nvPr>
        </p:nvGraphicFramePr>
        <p:xfrm>
          <a:off x="142844" y="1643050"/>
          <a:ext cx="8858312" cy="5013422"/>
        </p:xfrm>
        <a:graphic>
          <a:graphicData uri="http://schemas.openxmlformats.org/drawingml/2006/table">
            <a:tbl>
              <a:tblPr firstRow="1" bandRow="1"/>
              <a:tblGrid>
                <a:gridCol w="1643074"/>
                <a:gridCol w="3143272"/>
                <a:gridCol w="4071966"/>
              </a:tblGrid>
              <a:tr h="41363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604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Кирюхина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Елена Александровна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Развитие социального партнерства в сфере социального труда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Разработаю соглашение по развитию социально-трудовых отношений в Ульяновской области на 2019-2021 </a:t>
                      </a:r>
                      <a:r>
                        <a:rPr lang="ru-RU" sz="1100" dirty="0" err="1">
                          <a:latin typeface="Calibri"/>
                          <a:ea typeface="Times New Roman"/>
                          <a:cs typeface="Times New Roman"/>
                        </a:rPr>
                        <a:t>гг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с учетом итогов работы форума и работы СС (до конца 2018 г)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9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Белоусова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Ирина Александровна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Достойному труду - достойная оплата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Подготовлю предложения по внесению изменений в региональное соглашение о МЗП (01.01.2018)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Приму участие в работе межведомственной группы по подготовке предложений по внесению изменений в методику расчетов размера потребительской корзины и прожиточному минимуму (01.05.2018)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6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Калашников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Павел Николаевич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Повысить деловую активность населения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Подготовлю до конца 2017 года предложения в ИОГВ Ульяновской области в целях дальнейшей разработки изменений в ТК РФ о включении понятия «дистанционные виды занятости» 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Нафеева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Елена Анатольевна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Увеличить процент трудоустройства инвалидов до 50%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27.10 проведу встречу с работодателями по вопросу трудоустройству инвалидов с учетом новой информации полученной на СС 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6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Матулина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Наталья Андреевна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Создать достойные условия труда, аттестация рабочих мест, следить за охраной труда, соблюдать технику безопасности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Проведу объективные инструктажи для грамотных действий в внештатных ситуациях (в декабре 2017 г.) Разработаю дополнения к инструкции по охране труда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4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Митрофанова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Екатерина Вячеславовна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Информирование граждан об итогах работы площадки «Достойный труд – основа политики государства»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Оформлю в декабрьском номере статью в газете «Трудоустройство – 73»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785918" y="1214422"/>
            <a:ext cx="4912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ЛИЧНЫЕ МИССИИ И ОБЪЯВЛЕННЫЕ ДЕЙСТВИЯ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</a:p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6086130"/>
              </p:ext>
            </p:extLst>
          </p:nvPr>
        </p:nvGraphicFramePr>
        <p:xfrm>
          <a:off x="142844" y="1643050"/>
          <a:ext cx="8858312" cy="3639820"/>
        </p:xfrm>
        <a:graphic>
          <a:graphicData uri="http://schemas.openxmlformats.org/drawingml/2006/table">
            <a:tbl>
              <a:tblPr firstRow="1" bandRow="1"/>
              <a:tblGrid>
                <a:gridCol w="1643074"/>
                <a:gridCol w="3143272"/>
                <a:gridCol w="4071966"/>
              </a:tblGrid>
              <a:tr h="41363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604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Шаманина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Ольга Викторовна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Развитие эффективного рынка труда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 ноябре будет проведен координационный совет по вопросам занятости в рамках Сибирского соглашения с применением технологии групповой динамики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9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Солдаткина</a:t>
                      </a:r>
                      <a:r>
                        <a:rPr lang="ru-RU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Любовь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Ранняя профориентация в школах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26.10 проведу круглый стол на тему: Ранняя профориентация в школах в г.Москва ОНФ, пропаганда образа «рабочих специальностей будущего» (декабрь-январь)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6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Романова </a:t>
                      </a:r>
                      <a:r>
                        <a:rPr lang="ru-RU" sz="1100" dirty="0" err="1">
                          <a:latin typeface="Calibri"/>
                          <a:ea typeface="Times New Roman"/>
                          <a:cs typeface="Times New Roman"/>
                        </a:rPr>
                        <a:t>Олесия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Согласованность с соцплатформой ЕР 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Проведу СС в других регионах РФ с привлечением уже подготовленных ульяновских участников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Сенюта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Михаил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Повысить трудовую активность и занятость пожилых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Проведу в декабре 2017 переговоры с ИОГВ Ульяновской области по вопросу закрепления наставников в учреждениях бюджетной сферы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785918" y="1214422"/>
            <a:ext cx="4912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ЛИЧНЫЕ МИССИИ И ОБЪЯВЛЕННЫЕ ДЕЙСТВИЯ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</a:p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609" y="1340768"/>
            <a:ext cx="366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ЭКСПЕРТЫ - НОРМОТРАНСЛЯТОРЫ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5" y="68120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885196"/>
              </p:ext>
            </p:extLst>
          </p:nvPr>
        </p:nvGraphicFramePr>
        <p:xfrm>
          <a:off x="357158" y="1764700"/>
          <a:ext cx="8286808" cy="1878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137"/>
                <a:gridCol w="5328671"/>
              </a:tblGrid>
              <a:tr h="5189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ДЕЛЕГИРОВАН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ГРУППУ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5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Бельхеев Анвер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3 Равные права – равные возможности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Алькин Виталий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4 Содействие будущему семьи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Calibri"/>
                          <a:ea typeface="Times New Roman"/>
                          <a:cs typeface="Times New Roman"/>
                        </a:rPr>
                        <a:t>Шарафутдинова</a:t>
                      </a: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 Анна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6 Социальный работник будущего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67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9875" y="1340768"/>
            <a:ext cx="2023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ПРАВИЛА ГРУППЫ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5" y="68120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3395253"/>
              </p:ext>
            </p:extLst>
          </p:nvPr>
        </p:nvGraphicFramePr>
        <p:xfrm>
          <a:off x="357158" y="1764700"/>
          <a:ext cx="8501122" cy="3235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922"/>
                <a:gridCol w="6767200"/>
              </a:tblGrid>
              <a:tr h="5502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(принятые)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714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Умение слышать и слушать друг друга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14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Корректное отношение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14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Позитивный настрой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14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Побольше конкретики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14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Уважать мнение друг друга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50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Достойный труд – основа политики государства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208919"/>
            <a:ext cx="87154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В 2025 году 80% экономически активного населения трудоустроено, сформирована система межведомственной  </a:t>
            </a:r>
            <a:r>
              <a:rPr lang="ru-RU" sz="1400" b="1" dirty="0" err="1" smtClean="0"/>
              <a:t>профориентационной</a:t>
            </a:r>
            <a:r>
              <a:rPr lang="ru-RU" sz="1400" b="1" dirty="0" smtClean="0"/>
              <a:t> работы и дуальная система обучения путем оперативного сбора заявок потребности работодателей и своевременной корректировки обучающих программ. </a:t>
            </a:r>
            <a:endParaRPr lang="ru-RU" sz="1400" dirty="0" smtClean="0"/>
          </a:p>
          <a:p>
            <a:r>
              <a:rPr lang="ru-RU" sz="1400" b="1" dirty="0" smtClean="0"/>
              <a:t>Существующие центры занятости к 2025 году реформированы в современные кадровые центры с возможностью самостоятельного установления показателей, ориентированных под конкретные запросы работодателей и соискателей.</a:t>
            </a:r>
            <a:endParaRPr lang="ru-RU" sz="1400" dirty="0" smtClean="0"/>
          </a:p>
          <a:p>
            <a:r>
              <a:rPr lang="ru-RU" sz="1400" b="1" dirty="0" smtClean="0"/>
              <a:t>Произошел качественный переход к высокопроизводительным рабочим местам с использованием информационных технологий. Высвобождаемые работники трудоустраиваются на предприятия в рамках </a:t>
            </a:r>
            <a:r>
              <a:rPr lang="ru-RU" sz="1400" b="1" dirty="0" err="1" smtClean="0"/>
              <a:t>инвестпроектов</a:t>
            </a:r>
            <a:r>
              <a:rPr lang="ru-RU" sz="1400" b="1" dirty="0" smtClean="0"/>
              <a:t>.</a:t>
            </a:r>
            <a:endParaRPr lang="ru-RU" sz="1400" dirty="0" smtClean="0"/>
          </a:p>
          <a:p>
            <a:r>
              <a:rPr lang="ru-RU" sz="1400" b="1" dirty="0" smtClean="0"/>
              <a:t>80% образовательных организаций СПО имеют дуальную систему обучения</a:t>
            </a:r>
            <a:endParaRPr lang="ru-RU" sz="1400" dirty="0" smtClean="0"/>
          </a:p>
          <a:p>
            <a:r>
              <a:rPr lang="ru-RU" sz="1400" b="1" dirty="0" smtClean="0"/>
              <a:t>Детский сад, школа, </a:t>
            </a:r>
            <a:r>
              <a:rPr lang="ru-RU" sz="1400" b="1" dirty="0" err="1" smtClean="0"/>
              <a:t>ССУЗы</a:t>
            </a:r>
            <a:r>
              <a:rPr lang="ru-RU" sz="1400" b="1" dirty="0" smtClean="0"/>
              <a:t>, ВУЗы и работодатели объедены одной сетью и </a:t>
            </a:r>
            <a:r>
              <a:rPr lang="ru-RU" sz="1400" b="1" dirty="0" err="1" smtClean="0"/>
              <a:t>СУЗы</a:t>
            </a:r>
            <a:r>
              <a:rPr lang="ru-RU" sz="1400" b="1" dirty="0" smtClean="0"/>
              <a:t>, ВУЗы являются центрами перепрофилирования исходя из постоянной технологической модернизации хозяйствующих субъектов.</a:t>
            </a:r>
            <a:endParaRPr lang="ru-RU" sz="1400" dirty="0" smtClean="0"/>
          </a:p>
          <a:p>
            <a:r>
              <a:rPr lang="ru-RU" sz="1400" b="1" dirty="0" smtClean="0"/>
              <a:t>Введены новые стандарты оплаты труда и как следствие у работников появилась возможность работать в гибком графике работы. Введен 6-часовой рабочий день и  4-х часовая рабочая неделя.</a:t>
            </a:r>
            <a:endParaRPr lang="ru-RU" sz="1400" dirty="0" smtClean="0"/>
          </a:p>
          <a:p>
            <a:r>
              <a:rPr lang="ru-RU" sz="1400" b="1" dirty="0" smtClean="0"/>
              <a:t>Средняя заработная плата по региону составляет не менее 3,5 МРОТ,  который составляет не менее прожиточного минимума трудоспособного населения, исчисленного по методике расчета ЕС.</a:t>
            </a:r>
            <a:endParaRPr lang="ru-RU" sz="1400" dirty="0" smtClean="0"/>
          </a:p>
          <a:p>
            <a:r>
              <a:rPr lang="ru-RU" sz="1400" b="1" dirty="0" smtClean="0"/>
              <a:t>Минимальный размер оплаты труда молодого специалиста установлен в размере двух МРОТ.</a:t>
            </a:r>
            <a:endParaRPr lang="ru-RU" sz="1400" dirty="0" smtClean="0"/>
          </a:p>
          <a:p>
            <a:r>
              <a:rPr lang="ru-RU" sz="1400" b="1" dirty="0" smtClean="0"/>
              <a:t>Доля высокопроизводительных и высокооплачиваемых рабочих мест составила 40% от экономически активного населения. Население  увеличилось на 20%. </a:t>
            </a:r>
            <a:endParaRPr lang="ru-RU" sz="1400" dirty="0" smtClean="0"/>
          </a:p>
          <a:p>
            <a:r>
              <a:rPr lang="ru-RU" sz="1400" b="1" dirty="0" smtClean="0"/>
              <a:t>Неформальная занятость полностью ликвидирована.</a:t>
            </a:r>
            <a:endParaRPr lang="ru-RU" sz="1400" dirty="0" smtClean="0"/>
          </a:p>
          <a:p>
            <a:r>
              <a:rPr lang="ru-RU" sz="1400" b="1" dirty="0" smtClean="0"/>
              <a:t>Внесены изменения в методику проведения специальной оценки условий труда, осуществлен возврат учета вредных факторов и работы во вредных и опасных условиях труда.</a:t>
            </a:r>
            <a:endParaRPr lang="ru-RU" sz="1400" dirty="0" smtClean="0"/>
          </a:p>
          <a:p>
            <a:r>
              <a:rPr lang="ru-RU" sz="1400" b="1" dirty="0" smtClean="0"/>
              <a:t>Случаи профзаболевания и производственного травматизма практически полностью отсутствуют. Условия труда  полностью соответствуют санитарно-эпидемиологическим нормам. </a:t>
            </a:r>
            <a:endParaRPr lang="ru-RU" sz="1400" dirty="0" smtClean="0"/>
          </a:p>
          <a:p>
            <a:r>
              <a:rPr lang="ru-RU" sz="1400" b="1" dirty="0" smtClean="0"/>
              <a:t>70% работодателей РФ предоставляют социальные гарантии работникам.</a:t>
            </a:r>
            <a:endParaRPr lang="ru-RU" sz="1400" dirty="0" smtClean="0"/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1124</Words>
  <Application>Microsoft Office PowerPoint</Application>
  <PresentationFormat>Экран (4:3)</PresentationFormat>
  <Paragraphs>148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IV Международный Социально-трудовой форум «Социальная сплоченность. Открытое общество. Равные возможности»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111</cp:lastModifiedBy>
  <cp:revision>28</cp:revision>
  <dcterms:created xsi:type="dcterms:W3CDTF">2017-10-22T11:39:11Z</dcterms:created>
  <dcterms:modified xsi:type="dcterms:W3CDTF">2017-10-24T15:02:20Z</dcterms:modified>
</cp:coreProperties>
</file>